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Quattrocen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iLy5K75uSexTj+vt+j4AiSzxU9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Quattrocento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QuattrocentoSans-bold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Slide Show mode, click the arrow to enter the PowerPoint Getting Started Center.</a:t>
            </a:r>
            <a:endParaRPr/>
          </a:p>
        </p:txBody>
      </p:sp>
      <p:sp>
        <p:nvSpPr>
          <p:cNvPr id="358" name="Google Shape;358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56565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59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" type="subTitle"/>
          </p:nvPr>
        </p:nvSpPr>
        <p:spPr>
          <a:xfrm>
            <a:off x="838202" y="5110609"/>
            <a:ext cx="10515598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5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59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" name="Google Shape;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525" y="315939"/>
            <a:ext cx="46863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8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6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69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6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7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7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71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1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7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3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29" name="Google Shape;129;p73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/>
            </a:lvl1pPr>
            <a:lvl2pPr indent="-3048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indent="-3048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indent="-3048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indent="-3048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indent="-3048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indent="-3048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indent="-3048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/>
        </p:txBody>
      </p:sp>
      <p:sp>
        <p:nvSpPr>
          <p:cNvPr id="130" name="Google Shape;130;p7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Quattrocento Sans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6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  <a:defRPr sz="3000">
                <a:solidFill>
                  <a:srgbClr val="7F7F7F"/>
                </a:solidFill>
              </a:defRPr>
            </a:lvl1pPr>
            <a:lvl2pPr indent="-3937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  <a:defRPr sz="2600">
                <a:solidFill>
                  <a:srgbClr val="7F7F7F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" name="Google Shape;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/>
          <p:nvPr/>
        </p:nvSpPr>
        <p:spPr>
          <a:xfrm>
            <a:off x="0" y="1709738"/>
            <a:ext cx="12192000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1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6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4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" name="Google Shape;51;p63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4800"/>
              <a:buFont typeface="Quattrocento Sans"/>
              <a:buNone/>
              <a:defRPr sz="4800">
                <a:solidFill>
                  <a:srgbClr val="0055A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3" name="Google Shape;53;p6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63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" name="Google Shape;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7643" y="3074570"/>
            <a:ext cx="4273596" cy="84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64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 sz="18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" name="Google Shape;6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65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5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65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65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6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" name="Google Shape;81;p6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9385" y="165006"/>
            <a:ext cx="2228850" cy="43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b="0" i="0" sz="4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l_wc_UsMj_s" TargetMode="External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voltcave.com/pc-airflow-guide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ikihow.com/Buy-and-Use-an-Uninterruptible-Power-Supply" TargetMode="External"/><Relationship Id="rId4" Type="http://schemas.openxmlformats.org/officeDocument/2006/relationships/hyperlink" Target="https://www.newegg.com/insider/how-to-choose-a-pc-power-supply-buying-guide/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br>
              <a:rPr lang="en-US"/>
            </a:br>
            <a:r>
              <a:rPr lang="en-US"/>
              <a:t>Technical Support (420-1N6-AB)</a:t>
            </a:r>
            <a:br>
              <a:rPr lang="en-US"/>
            </a:br>
            <a:r>
              <a:rPr lang="en-US"/>
              <a:t>Hardware Introduction (Pt. 2)</a:t>
            </a:r>
            <a:endParaRPr/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838202" y="5110609"/>
            <a:ext cx="11074877" cy="1376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Fall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</a:t>
            </a:r>
            <a:br>
              <a:rPr lang="en-US"/>
            </a:br>
            <a:r>
              <a:rPr lang="en-US"/>
              <a:t>Motherboard – Form Factors (I) 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AT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Invented by IBM in early 1980s, now obsolete.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Huge in size (approximately 12 x 13 inches).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Needed lots of space for power supply and its various chips.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Lacked external ports, only allowed for monitor and keyboard.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ATX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1995 to meet the need for more connectors.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Got off to a slow start but by 1998 became the most common form factor.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Biggest change to AT was the rear panel with standard set of ports for expansion.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 position for better airflow, CPU and RAM positioned for easier access.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0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Variations 12x9in (full size), 9.6x9.6in (microATX), 9x7.5in (FlexATX no longer used).</a:t>
            </a:r>
            <a:endParaRPr/>
          </a:p>
          <a:p>
            <a:pPr indent="-80962" lvl="0" marL="228600" rtl="0" algn="l">
              <a:lnSpc>
                <a:spcPct val="90000"/>
              </a:lnSpc>
              <a:spcBef>
                <a:spcPts val="698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</a:t>
            </a:r>
            <a:br>
              <a:rPr lang="en-US"/>
            </a:br>
            <a:r>
              <a:rPr lang="en-US"/>
              <a:t>Motherboard – Form Factors (II) 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ITX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Created in 2001 to meet the demand for smaller computers.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ITX failed but led to development of  smaller form factor (SSF) motherboards.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MiniITX (6.7x6.7in), NanoITX (4.7x4.7in) and PicoITX (3.8x2.8in)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Commonly used for embedded systems and specialized devices such as routers.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Require very little power, therefore produce less heat.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Proprietary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Some computer manufacturers make motherboards that work only with their cases.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Services and upgrades usually need to be handled by authorized dealers.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66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Often hard to get replacement parts and they are usually expensive.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Chipset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Important set of components on the motherboard.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Composed of various integrated circuits which control how the system hardware interacts with the </a:t>
            </a:r>
            <a:r>
              <a:rPr lang="en-US">
                <a:solidFill>
                  <a:srgbClr val="0055A4"/>
                </a:solidFill>
              </a:rPr>
              <a:t>CPU</a:t>
            </a:r>
            <a:r>
              <a:rPr lang="en-US"/>
              <a:t> and the motherboard.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Most chipsets are divided into two distinct components: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Northbridge: controls access to the RAM and video card.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Southbridge: allows CPU to communicate with hard drive, sound card and I/O ports.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Chipset</a:t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6534" y="1501451"/>
            <a:ext cx="6438900" cy="4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Expansion Slots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838200" y="1825625"/>
            <a:ext cx="10515600" cy="45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>
                <a:solidFill>
                  <a:srgbClr val="0055A4"/>
                </a:solidFill>
              </a:rPr>
              <a:t>Expansion slots </a:t>
            </a:r>
            <a:r>
              <a:rPr lang="en-US"/>
              <a:t>allow us to increase the functionality of a computer by adding controllers for specific devices (often called </a:t>
            </a:r>
            <a:r>
              <a:rPr lang="en-US">
                <a:solidFill>
                  <a:srgbClr val="0055A4"/>
                </a:solidFill>
              </a:rPr>
              <a:t>adapter cards</a:t>
            </a:r>
            <a:r>
              <a:rPr lang="en-US"/>
              <a:t>) </a:t>
            </a:r>
            <a:r>
              <a:rPr lang="en-US" sz="3200"/>
              <a:t>e.g. sound, video, NIC (network Interface Card)</a:t>
            </a:r>
            <a:r>
              <a:rPr lang="en-US"/>
              <a:t>.</a:t>
            </a:r>
            <a:endParaRPr/>
          </a:p>
          <a:p>
            <a:pPr indent="-95250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 		used in most computers, 32 or 64 bit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AGP 		designed to be used by video adapters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PCIe		replacing AGP in newer computers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ISA		older, rarely used, 8 or 16 bit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EISA		older, rarely used, 32 bit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MCA		IBM proprietary 32 bit, older, rarely used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PCI-X		32 bit, can run up to four times faster than PCI</a:t>
            </a:r>
            <a:endParaRPr/>
          </a:p>
          <a:p>
            <a:pPr indent="-214312" lvl="0" marL="22860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MiniPCI	32 bit, used by laptops, has three different form factors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618" y="3403118"/>
            <a:ext cx="16129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1818" y="2783184"/>
            <a:ext cx="23495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Expansion Slots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022630"/>
            <a:ext cx="5690567" cy="415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512094"/>
            <a:ext cx="5080000" cy="4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Buses</a:t>
            </a:r>
            <a:endParaRPr/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3000"/>
              <a:buChar char="•"/>
            </a:pPr>
            <a:r>
              <a:rPr lang="en-US">
                <a:solidFill>
                  <a:srgbClr val="0055A4"/>
                </a:solidFill>
              </a:rPr>
              <a:t>Buses</a:t>
            </a:r>
            <a:r>
              <a:rPr lang="en-US"/>
              <a:t> are electronic pathways that carry information between the various devices inside a computer.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 two factors that affect a bus are its </a:t>
            </a:r>
            <a:r>
              <a:rPr lang="en-US">
                <a:solidFill>
                  <a:srgbClr val="0055A4"/>
                </a:solidFill>
              </a:rPr>
              <a:t>width </a:t>
            </a:r>
            <a:r>
              <a:rPr lang="en-US">
                <a:solidFill>
                  <a:srgbClr val="7F7F7F"/>
                </a:solidFill>
              </a:rPr>
              <a:t>(how many bits of information fit on the bus?)</a:t>
            </a:r>
            <a:r>
              <a:rPr lang="en-US"/>
              <a:t> and </a:t>
            </a:r>
            <a:r>
              <a:rPr lang="en-US">
                <a:solidFill>
                  <a:srgbClr val="0055A4"/>
                </a:solidFill>
              </a:rPr>
              <a:t>speed </a:t>
            </a:r>
            <a:r>
              <a:rPr lang="en-US">
                <a:solidFill>
                  <a:srgbClr val="7F7F7F"/>
                </a:solidFill>
              </a:rPr>
              <a:t>(how many bits can pass through per second?)</a:t>
            </a:r>
            <a:r>
              <a:rPr lang="en-US"/>
              <a:t>.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Think of cars travelling on a highway: how many lanes are there? what is the speed limit?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Cooling Devices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0025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 flow of current between the electronic components generates heat. 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Fans</a:t>
            </a:r>
            <a:r>
              <a:rPr lang="en-US"/>
              <a:t> inside the case increase airflow and removes heat.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55A4"/>
              </a:buClr>
              <a:buSzPct val="100000"/>
              <a:buChar char="•"/>
            </a:pPr>
            <a:r>
              <a:rPr lang="en-US">
                <a:solidFill>
                  <a:srgbClr val="0055A4"/>
                </a:solidFill>
              </a:rPr>
              <a:t>Heat sinks </a:t>
            </a:r>
            <a:r>
              <a:rPr lang="en-US"/>
              <a:t>also draw heat away from the CPU core. </a:t>
            </a:r>
            <a:endParaRPr/>
          </a:p>
          <a:p>
            <a:pPr indent="-203834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 heat sink is a piece of copper or aluminum that resides between the processor and the CPU fan. </a:t>
            </a:r>
            <a:endParaRPr/>
          </a:p>
          <a:p>
            <a:pPr indent="-203834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It absorbs the heat from the processor and the fan disperses the heat.</a:t>
            </a:r>
            <a:endParaRPr/>
          </a:p>
          <a:p>
            <a:pPr indent="-200025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Occasionally video cards or other components have their own fans to cool them.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Activity: Feeling Your Way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0394" y="1825625"/>
            <a:ext cx="43874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With a partner, take it in turns to close your eyes and feel around the back of a PC. 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Try and identify the connectors  you find. Your partner can help you by confirming your guesses.</a:t>
            </a:r>
            <a:endParaRPr/>
          </a:p>
        </p:txBody>
      </p:sp>
      <p:sp>
        <p:nvSpPr>
          <p:cNvPr id="250" name="Google Shape;250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3845" y="1494573"/>
            <a:ext cx="5662118" cy="527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Activity: Looking At Internal Components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838200" y="1484851"/>
            <a:ext cx="5181600" cy="469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Power supply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Motherboard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Cooling devices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Processor (CPU)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Optical drive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Memory (RAM)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Expansion slots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Voltage regulators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</a:pPr>
            <a:r>
              <a:rPr lang="en-US"/>
              <a:t>Buses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58" name="Google Shape;258;p44"/>
          <p:cNvSpPr txBox="1"/>
          <p:nvPr>
            <p:ph idx="2" type="body"/>
          </p:nvPr>
        </p:nvSpPr>
        <p:spPr>
          <a:xfrm>
            <a:off x="6172200" y="1484851"/>
            <a:ext cx="5181600" cy="469211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/>
              <a:t>Laptop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Battery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Motherboard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Cooling devices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Processor (CPU)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Hard drive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Optical drive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Memory (RAM)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Keyboard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</a:pPr>
            <a:r>
              <a:rPr lang="en-US" sz="2400"/>
              <a:t>Buses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7F7F7F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 txBox="1"/>
          <p:nvPr/>
        </p:nvSpPr>
        <p:spPr>
          <a:xfrm>
            <a:off x="2687938" y="6272255"/>
            <a:ext cx="6233200" cy="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other components can you identify?</a:t>
            </a:r>
            <a:endParaRPr b="0" i="0" sz="24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838201" y="2402238"/>
            <a:ext cx="10515599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Hardware – Inner Components</a:t>
            </a:r>
            <a:endParaRPr/>
          </a:p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Video: Taking A Computer Apart </a:t>
            </a:r>
            <a:endParaRPr/>
          </a:p>
        </p:txBody>
      </p:sp>
      <p:sp>
        <p:nvSpPr>
          <p:cNvPr id="265" name="Google Shape;265;p45"/>
          <p:cNvSpPr txBox="1"/>
          <p:nvPr/>
        </p:nvSpPr>
        <p:spPr>
          <a:xfrm>
            <a:off x="9330475" y="5203394"/>
            <a:ext cx="160038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(28 mins)</a:t>
            </a:r>
            <a:endParaRPr b="0" i="0" sz="24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http://www.cteskills.com  Computer Hardware&#10;&#10;A desktop computer is comprised of many diverse components. This video will identify each piece of hardware that makes up a computer. We will demonstrate how to open it up, take it apart and discuss the make up of the mother board, and then put it back together." id="266" name="Google Shape;266;p45" title="Computer Basics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228679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Processor (CPU)</a:t>
            </a:r>
            <a:endParaRPr/>
          </a:p>
        </p:txBody>
      </p:sp>
      <p:sp>
        <p:nvSpPr>
          <p:cNvPr id="272" name="Google Shape;272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Most important element of the computer in terms of computing power.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Common CPU manufacturers are Intel and AMD.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 CPU is connected to the motherboard in one of two ways: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PGA: pin grid array - pins on underside of the processor.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LGA: land grid array - pins on socket instead of on the processor.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Processor (CPU) (cont.)</a:t>
            </a:r>
            <a:endParaRPr/>
          </a:p>
        </p:txBody>
      </p:sp>
      <p:sp>
        <p:nvSpPr>
          <p:cNvPr id="278" name="Google Shape;278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b="1" lang="en-US" sz="2800">
                <a:solidFill>
                  <a:srgbClr val="0055A4"/>
                </a:solidFill>
              </a:rPr>
              <a:t>CPU </a:t>
            </a:r>
            <a:r>
              <a:rPr lang="en-US" sz="2800">
                <a:solidFill>
                  <a:srgbClr val="0055A4"/>
                </a:solidFill>
              </a:rPr>
              <a:t>(</a:t>
            </a:r>
            <a:r>
              <a:rPr lang="en-US" sz="2800" u="sng">
                <a:solidFill>
                  <a:srgbClr val="0055A4"/>
                </a:solidFill>
              </a:rPr>
              <a:t>Central Processing Unit</a:t>
            </a:r>
            <a:r>
              <a:rPr lang="en-US" sz="2800">
                <a:solidFill>
                  <a:srgbClr val="0055A4"/>
                </a:solidFill>
              </a:rPr>
              <a:t>)</a:t>
            </a:r>
            <a:endParaRPr b="1" sz="2800"/>
          </a:p>
          <a:p>
            <a:pPr indent="-228600" lvl="0" marL="22860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2800"/>
              <a:t>A complex collection of electronic circuits on one or more integrated circuits (chips) which:</a:t>
            </a:r>
            <a:endParaRPr/>
          </a:p>
          <a:p>
            <a:pPr indent="-487680" lvl="0" marL="51435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Quattrocento Sans"/>
              <a:buAutoNum type="arabicPeriod"/>
            </a:pPr>
            <a:r>
              <a:rPr lang="en-US" sz="2800" u="sng"/>
              <a:t>Executes the instructions in a software program.</a:t>
            </a:r>
            <a:endParaRPr/>
          </a:p>
          <a:p>
            <a:pPr indent="-487680" lvl="0" marL="51435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Quattrocento Sans"/>
              <a:buAutoNum type="arabicPeriod"/>
            </a:pPr>
            <a:r>
              <a:rPr lang="en-US" sz="2800"/>
              <a:t>Communicates with other parts of the computer system, especially RAM and input devices.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2800"/>
              <a:t>Let’s have a deeper look.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 sz="2800"/>
          </a:p>
        </p:txBody>
      </p:sp>
      <p:pic>
        <p:nvPicPr>
          <p:cNvPr descr="FIG3-09" id="279" name="Google Shape;2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569" y="5078412"/>
            <a:ext cx="2349747" cy="1779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" id="280" name="Google Shape;28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2391" y="4701334"/>
            <a:ext cx="2211526" cy="217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“Man-in-a-box”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Clever guy who can perform any mathematical function quickly.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He lives in a closed-up box so it is hard to communicate with him.</a:t>
            </a:r>
            <a:endParaRPr/>
          </a:p>
        </p:txBody>
      </p:sp>
      <p:pic>
        <p:nvPicPr>
          <p:cNvPr descr="https://lh6.googleusercontent.com/O1lC524a3sC77tbZEKM59LJH1T6ooZ6tl5hpg0hZfjOVM4ykypbbHJpBd-EMVjaXnvJFI610N5Ol4A89lZdTHrcYeW3mG9U2HJOLV5T9ERPUrnTAeRq8oQq4vBfWkjWrI9kCo2EyjBk" id="288" name="Google Shape;28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500" y="4260062"/>
            <a:ext cx="5269924" cy="228509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1H92imnIw-9Qv7EUVXz5ioM4yRpEhxjo4QaoPfYBCJ7CMnlTekOkh0pQBsxgs8KwSVxey-sjFBgnacOCKo6hC9NI2Kza0v1gZwB5Q50eQRrSE-8OL_crZmCFg_hlyTUxr4w_WnWVAGQ" id="289" name="Google Shape;28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4061" y="4438297"/>
            <a:ext cx="1150049" cy="9643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h85FFyoFW_hQLtC6Cqz422s3ZjPpA3Y7-bY1-3reL6hx35yzF2P9PgVW9HZOocS7m9hFCzBTB5ac7dUwJ-O51rPeFisHDX7ZYhjjONDKYnu-u8XTjTcCZSS5XNpPW6Tnxf63jCyc_fE" id="290" name="Google Shape;29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0013" y="5486195"/>
            <a:ext cx="3456374" cy="11943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4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Analogy: “Man in a Box”</a:t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838200" y="1828801"/>
            <a:ext cx="10515600" cy="434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Imagine we install a set of 16 lightbulbs </a:t>
            </a:r>
            <a:endParaRPr/>
          </a:p>
          <a:p>
            <a:pPr indent="-228600" lvl="1" marL="685800" rtl="0" algn="l">
              <a:lnSpc>
                <a:spcPct val="115000"/>
              </a:lnSpc>
              <a:spcBef>
                <a:spcPts val="780"/>
              </a:spcBef>
              <a:spcAft>
                <a:spcPts val="0"/>
              </a:spcAft>
              <a:buClr>
                <a:srgbClr val="7F7F7F"/>
              </a:buClr>
              <a:buSzPts val="2600"/>
              <a:buChar char="•"/>
            </a:pPr>
            <a:r>
              <a:rPr lang="en-US"/>
              <a:t>(8 inside, 8 outside).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These can be controlled by us and by the man-in-the-box.</a:t>
            </a:r>
            <a:br>
              <a:rPr lang="en-US"/>
            </a:br>
            <a:r>
              <a:rPr lang="en-US"/>
              <a:t>This is our external data bus (EDB).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We can communicate with each other as long as we agree ahead of time what each pattern of light bulbs means.</a:t>
            </a:r>
            <a:br>
              <a:rPr lang="en-US"/>
            </a:br>
            <a:endParaRPr/>
          </a:p>
        </p:txBody>
      </p:sp>
      <p:pic>
        <p:nvPicPr>
          <p:cNvPr descr="https://lh6.googleusercontent.com/h85FFyoFW_hQLtC6Cqz422s3ZjPpA3Y7-bY1-3reL6hx35yzF2P9PgVW9HZOocS7m9hFCzBTB5ac7dUwJ-O51rPeFisHDX7ZYhjjONDKYnu-u8XTjTcCZSS5XNpPW6Tnxf63jCyc_fE"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121" y="5250949"/>
            <a:ext cx="4160700" cy="143772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1H92imnIw-9Qv7EUVXz5ioM4yRpEhxjo4QaoPfYBCJ7CMnlTekOkh0pQBsxgs8KwSVxey-sjFBgnacOCKo6hC9NI2Kza0v1gZwB5Q50eQRrSE-8OL_crZmCFg_hlyTUxr4w_WnWVAGQ" id="299" name="Google Shape;29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2114" y="1404884"/>
            <a:ext cx="1610686" cy="135055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4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Registers &amp; Codebook</a:t>
            </a:r>
            <a:endParaRPr/>
          </a:p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b="1" lang="en-US">
                <a:solidFill>
                  <a:srgbClr val="0055A4"/>
                </a:solidFill>
              </a:rPr>
              <a:t>Registers</a:t>
            </a:r>
            <a:endParaRPr>
              <a:solidFill>
                <a:srgbClr val="0055A4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We can give the man some work and see what he replies.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But to do his work, the man needs at least four workstations.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General purpose registers are the most common. AX, BX, CX, DX (Intel).</a:t>
            </a:r>
            <a:endParaRPr/>
          </a:p>
          <a:p>
            <a:pPr indent="-66675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b="1" lang="en-US">
                <a:solidFill>
                  <a:srgbClr val="0055A4"/>
                </a:solidFill>
              </a:rPr>
              <a:t>Codebook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This defines the commands that we can give to the man in the box.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65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If we both have a copy, then we can give him commands and he can understand them.</a:t>
            </a:r>
            <a:br>
              <a:rPr lang="en-US"/>
            </a:br>
            <a:endParaRPr/>
          </a:p>
        </p:txBody>
      </p:sp>
      <p:pic>
        <p:nvPicPr>
          <p:cNvPr descr="https://lh3.googleusercontent.com/Df2gbvultz3nuYp1zlSHcE4USB3xyXZGn1B5fTCz9PREYyHARD-Lf0G-AsqACjYKE0NVkApDnGheDYVYXixIby030Xpy-AdCHaujMmULCnHtik6eTW8-ieQopVFm5no4Al-lc9fOTDM" id="307" name="Google Shape;3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808" y="89774"/>
            <a:ext cx="3880722" cy="194036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5.googleusercontent.com/aR82ei6z2ZCTpVJLBlTSDSWHGLPNpESXmpg6qEIe6EqA4QkmnQdV6r0lbeMCa2_oEXBgzg1GLIot_dCzLpPcdlzxwB1YKivY4xfLyo5D02oW5oM_r1xlLDKMbHccdRc9Bwe93IVqZmw" id="308" name="Google Shape;30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922" y="5726430"/>
            <a:ext cx="4933556" cy="9010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5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Clock</a:t>
            </a:r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609600" y="1510018"/>
            <a:ext cx="10744200" cy="4666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Now we are ready to put our man to work.</a:t>
            </a:r>
            <a:br>
              <a:rPr lang="en-US" sz="2400"/>
            </a:br>
            <a:r>
              <a:rPr lang="en-US" sz="2400"/>
              <a:t>We can send him the first command by lighting up the wires on the EDB.</a:t>
            </a:r>
            <a:br>
              <a:rPr lang="en-US" sz="2400"/>
            </a:b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sz="2400"/>
              <a:t>But how does he know when we have finished setting up the light bulbs?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https://lh5.googleusercontent.com/LAovlbBJWc2HAXU84sff4Gf_naqc1m8FIOHqB22Son-b8w1mPbsGHalx0OP_0J2jbaWWT2ECFoSeYvC4hW1HMiyyd2R_ivmRqjxCs8T3tMiMHfDadXUcw2oKQHLAE9fPN8Hq2GB76D8" id="316" name="Google Shape;3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501" y="3309107"/>
            <a:ext cx="5528397" cy="286785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p5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Clock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609600" y="1510018"/>
            <a:ext cx="10744200" cy="4666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We can use a bell activated by a button.</a:t>
            </a:r>
            <a:endParaRPr/>
          </a:p>
          <a:p>
            <a:pPr indent="-762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A real computer uses a special wire called the clock wire (CLK). </a:t>
            </a:r>
            <a:br>
              <a:rPr lang="en-US" sz="2400"/>
            </a:br>
            <a:r>
              <a:rPr lang="en-US" sz="2400"/>
              <a:t>For the CPU to process a command on the EDB, a certain minimum charge is applied to the CLK wire. This is called a clock cycle.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maximum number of clock cycles a CPU can handle in given period of time is called the </a:t>
            </a:r>
            <a:r>
              <a:rPr lang="en-US" sz="2400">
                <a:solidFill>
                  <a:srgbClr val="0055A4"/>
                </a:solidFill>
              </a:rPr>
              <a:t>clock speed</a:t>
            </a:r>
            <a:r>
              <a:rPr lang="en-US" sz="2400"/>
              <a:t>. </a:t>
            </a:r>
            <a:endParaRPr/>
          </a:p>
        </p:txBody>
      </p:sp>
      <p:pic>
        <p:nvPicPr>
          <p:cNvPr descr="https://lh5.googleusercontent.com/LAovlbBJWc2HAXU84sff4Gf_naqc1m8FIOHqB22Son-b8w1mPbsGHalx0OP_0J2jbaWWT2ECFoSeYvC4hW1HMiyyd2R_ivmRqjxCs8T3tMiMHfDadXUcw2oKQHLAE9fPN8Hq2GB76D8" id="324" name="Google Shape;3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00" y="4262787"/>
            <a:ext cx="4572000" cy="23717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5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Components: Activity</a:t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838200" y="17263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Using the following codebook, </a:t>
            </a:r>
            <a:br>
              <a:rPr lang="en-US"/>
            </a:br>
            <a:r>
              <a:rPr lang="en-US"/>
              <a:t>ask the “Man in a box” to calculate </a:t>
            </a:r>
            <a:br>
              <a:rPr lang="en-US"/>
            </a:br>
            <a:r>
              <a:rPr lang="en-US"/>
              <a:t>2+3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You must send a series of commands</a:t>
            </a:r>
            <a:br>
              <a:rPr lang="en-US"/>
            </a:br>
            <a:r>
              <a:rPr lang="en-US"/>
              <a:t>to the CPU. The CPU will act on each </a:t>
            </a:r>
            <a:br>
              <a:rPr lang="en-US"/>
            </a:br>
            <a:r>
              <a:rPr lang="en-US"/>
              <a:t>command and give you an answer.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br>
              <a:rPr lang="en-US"/>
            </a:br>
            <a:endParaRPr/>
          </a:p>
        </p:txBody>
      </p:sp>
      <p:pic>
        <p:nvPicPr>
          <p:cNvPr descr="https://lh3.googleusercontent.com/w4YxRfJav6FGL_fsQZkrEWGSnDB29KUw2nkdHil7oqhnLHgOOZK4mSHDDteUtsTmk5e0ckykZp5lR43vhS_MYdLQcbzCSoWNrbUBXvjSh5EsfieGBq-fkNK7tSxnItkhnft_tvDgBUw" id="332" name="Google Shape;3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876" y="1726312"/>
            <a:ext cx="4156925" cy="49143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5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CPU Core Components: Activity (cont.)</a:t>
            </a:r>
            <a:endParaRPr/>
          </a:p>
        </p:txBody>
      </p:sp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ct val="100000"/>
              <a:buNone/>
            </a:pPr>
            <a:r>
              <a:rPr lang="en-US">
                <a:solidFill>
                  <a:srgbClr val="0055A4"/>
                </a:solidFill>
              </a:rPr>
              <a:t>10000000	</a:t>
            </a:r>
            <a:r>
              <a:rPr lang="en-US"/>
              <a:t>The next line is a number, put it in the AX register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00000010</a:t>
            </a:r>
            <a:r>
              <a:rPr lang="en-US"/>
              <a:t> 	The number 2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10010000</a:t>
            </a:r>
            <a:r>
              <a:rPr lang="en-US"/>
              <a:t> 	The next line is a number, put it in the BX register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00000011</a:t>
            </a:r>
            <a:r>
              <a:rPr lang="en-US"/>
              <a:t> 	The number 3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10110000</a:t>
            </a:r>
            <a:r>
              <a:rPr lang="en-US"/>
              <a:t> 	Add AX to BX and put the result in AX</a:t>
            </a:r>
            <a:br>
              <a:rPr lang="en-US"/>
            </a:br>
            <a:r>
              <a:rPr lang="en-US">
                <a:solidFill>
                  <a:srgbClr val="0055A4"/>
                </a:solidFill>
              </a:rPr>
              <a:t>11000000</a:t>
            </a:r>
            <a:r>
              <a:rPr lang="en-US"/>
              <a:t> 	Place the value of AX on the external data bus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/>
              <a:t>A set of commands such as this is called a </a:t>
            </a:r>
            <a:r>
              <a:rPr lang="en-US">
                <a:solidFill>
                  <a:srgbClr val="0055A4"/>
                </a:solidFill>
              </a:rPr>
              <a:t>program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r>
              <a:rPr lang="en-US"/>
              <a:t>A program is a series of command sent to a CPU in a specific order for the CPU to perform work.</a:t>
            </a:r>
            <a:br>
              <a:rPr lang="en-US"/>
            </a:br>
            <a:endParaRPr/>
          </a:p>
        </p:txBody>
      </p:sp>
      <p:sp>
        <p:nvSpPr>
          <p:cNvPr id="340" name="Google Shape;340;p5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Question – Query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Have you ever looked inside your own computer?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(or someone else’s)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For what reason?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rPr lang="en-US"/>
              <a:t>What did you see inside?</a:t>
            </a:r>
            <a:br>
              <a:rPr lang="en-US"/>
            </a:br>
            <a:endParaRPr/>
          </a:p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6-01-14 at 9.35.13 pm.png"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3011309"/>
            <a:ext cx="2631351" cy="2064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Pipelining</a:t>
            </a:r>
            <a:endParaRPr/>
          </a:p>
        </p:txBody>
      </p:sp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CPU takes at least four steps (called stages) to do something.</a:t>
            </a:r>
            <a:br>
              <a:rPr lang="en-US" sz="2400"/>
            </a:br>
            <a:r>
              <a:rPr lang="en-US" sz="2400"/>
              <a:t>Small discrete circuits inside the CPU handle each of these stages.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By organising these circuits in a conveyor-belt fashion (called pipelining), our “man-in-a-box” becomes “men-in-a-box”, thus improving efficiency.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Helps system to run faster.</a:t>
            </a:r>
            <a:br>
              <a:rPr lang="en-US" sz="2400"/>
            </a:br>
            <a:r>
              <a:rPr lang="en-US" sz="2400"/>
              <a:t>Not perfect and sometimes stalls.</a:t>
            </a:r>
            <a:br>
              <a:rPr lang="en-US" sz="2400"/>
            </a:br>
            <a:r>
              <a:rPr lang="en-US" sz="2400"/>
              <a:t>Some CPUs therefore have multiple pipelines.</a:t>
            </a:r>
            <a:br>
              <a:rPr lang="en-US" sz="2400"/>
            </a:br>
            <a:endParaRPr sz="2400"/>
          </a:p>
        </p:txBody>
      </p:sp>
      <p:pic>
        <p:nvPicPr>
          <p:cNvPr descr="https://lh3.googleusercontent.com/_wM5v4nrSto_qrnc9xYRO-jDdnxdImaErzwUjdaPinQtEM-2SAYRsVy4Dsiz3basYGzswHKJ3FuqNbHVw-IC9kQdC1NQNPd1h34K48ciJyeK9-gTvUUHZf0Y3OiJhGVHWo-CmlMT2Q"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575" y="4645671"/>
            <a:ext cx="4286250" cy="17240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5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More Hardware Components to Discuss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More on CPU.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GPU.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Memory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Char char="•"/>
            </a:pPr>
            <a:r>
              <a:rPr lang="en-US"/>
              <a:t>Storage Devices.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A4"/>
              </a:buClr>
              <a:buSzPts val="9600"/>
              <a:buFont typeface="Quattrocento Sans"/>
              <a:buNone/>
            </a:pPr>
            <a:r>
              <a:rPr lang="en-US" sz="9600"/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Inside A Computer</a:t>
            </a:r>
            <a:endParaRPr/>
          </a:p>
        </p:txBody>
      </p:sp>
      <p:pic>
        <p:nvPicPr>
          <p:cNvPr id="157" name="Google Shape;15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983" y="2129587"/>
            <a:ext cx="8076033" cy="343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1714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Case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Power Supply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Motherboard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Connectors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Cooling Devices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Processor (CPU)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Chipset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Buses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Memory (RAM)</a:t>
            </a:r>
            <a:endParaRPr/>
          </a:p>
          <a:p>
            <a:pPr indent="-171450" lvl="0" marL="228600" rtl="0" algn="l">
              <a:lnSpc>
                <a:spcPct val="115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Storage Devices</a:t>
            </a:r>
            <a:endParaRPr/>
          </a:p>
          <a:p>
            <a:pPr indent="-52387" lvl="0" marL="228600" rtl="0" algn="l">
              <a:lnSpc>
                <a:spcPct val="90000"/>
              </a:lnSpc>
              <a:spcBef>
                <a:spcPts val="833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pc-diagram.gif" id="164" name="Google Shape;164;p30"/>
          <p:cNvPicPr preferRelativeResize="0"/>
          <p:nvPr/>
        </p:nvPicPr>
        <p:blipFill rotWithShape="1">
          <a:blip r:embed="rId3">
            <a:alphaModFix/>
          </a:blip>
          <a:srcRect b="3439" l="0" r="0" t="0"/>
          <a:stretch/>
        </p:blipFill>
        <p:spPr>
          <a:xfrm>
            <a:off x="6096000" y="1468073"/>
            <a:ext cx="5455640" cy="526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Case 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838200" y="1825625"/>
            <a:ext cx="70149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18573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Provides protection and cooling for the internal components.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Also prevents damage from </a:t>
            </a:r>
            <a:r>
              <a:rPr lang="en-US">
                <a:solidFill>
                  <a:srgbClr val="0055A4"/>
                </a:solidFill>
              </a:rPr>
              <a:t>static electricity </a:t>
            </a:r>
            <a:r>
              <a:rPr lang="en-US"/>
              <a:t>(components grounded via attachment to case).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Usually made of plastic, steel or aluminum.</a:t>
            </a:r>
            <a:endParaRPr/>
          </a:p>
          <a:p>
            <a:pPr indent="-18573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Fans move air through the case: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replace warm air with cold air to keep components at stable temperatures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prevent build-up of dust</a:t>
            </a:r>
            <a:endParaRPr/>
          </a:p>
          <a:p>
            <a:pPr indent="-35655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There exist many guides/studies for optimal airflow. E.g.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https://voltcave.com/pc-airflow-guide/</a:t>
            </a:r>
            <a:r>
              <a:rPr lang="en-US"/>
              <a:t> 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4">
            <a:alphaModFix/>
          </a:blip>
          <a:srcRect b="0" l="26896" r="27422" t="0"/>
          <a:stretch/>
        </p:blipFill>
        <p:spPr>
          <a:xfrm>
            <a:off x="7935875" y="1695075"/>
            <a:ext cx="3577052" cy="43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Power Supply 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838200" y="1825625"/>
            <a:ext cx="66951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128587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b="1" lang="en-US"/>
              <a:t>Main purpose: Converts AC power (alternating current) from wall socket to DC power (direct current). Direct current (0 or 5V) is used to power digital circuits.</a:t>
            </a:r>
            <a:endParaRPr b="1"/>
          </a:p>
          <a:p>
            <a:pPr indent="-12858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Computers can only tolerate slight fluctuations in power without needing to shut down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 the case of a power outage, an Uninterruptible Power Supply (UPS) can keep a computer running for a few minutes to several hours depending on the sophistication of the UPS. See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https://www.wikihow.com/Buy-and-Use-an-Uninterruptible-Power-Supply</a:t>
            </a:r>
            <a:r>
              <a:rPr lang="en-US"/>
              <a:t> for an example.</a:t>
            </a:r>
            <a:endParaRPr/>
          </a:p>
          <a:p>
            <a:pPr indent="-12858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Important: Never open a power supply! The capacitors contained within can keep a </a:t>
            </a:r>
            <a:r>
              <a:rPr lang="en-US"/>
              <a:t>dangerous</a:t>
            </a:r>
            <a:r>
              <a:rPr lang="en-US"/>
              <a:t> high voltage, high power charge long after being unplugged.</a:t>
            </a:r>
            <a:endParaRPr/>
          </a:p>
          <a:p>
            <a:pPr indent="-128587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Ratings: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Wattage (amount of power delivered, must be greater than the sum of power required by all parts, some power supplies can </a:t>
            </a:r>
            <a:r>
              <a:rPr lang="en-US"/>
              <a:t>provide</a:t>
            </a:r>
            <a:r>
              <a:rPr lang="en-US"/>
              <a:t> more power than others)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Efficiency (Law of thermodynamics: 100% power input cannot be converted to 100% power output; some power supplies have higher efficiency ratings than others)</a:t>
            </a:r>
            <a:endParaRPr/>
          </a:p>
          <a:p>
            <a:pPr indent="-307022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For more detailed explanation: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https://www.newegg.com/insider/how-to-choose-a-pc-power-supply-buying-guide/</a:t>
            </a:r>
            <a:r>
              <a:rPr lang="en-US"/>
              <a:t> 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5700" y="1380837"/>
            <a:ext cx="4353900" cy="389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Connectors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838200" y="1825625"/>
            <a:ext cx="54156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4312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These connect specific components to various ports on the motherboard.</a:t>
            </a:r>
            <a:endParaRPr/>
          </a:p>
          <a:p>
            <a:pPr indent="-214312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Most connectors are </a:t>
            </a:r>
            <a:r>
              <a:rPr b="1" lang="en-US"/>
              <a:t>keyed</a:t>
            </a:r>
            <a:r>
              <a:rPr lang="en-US"/>
              <a:t> (can only be inserted one way).</a:t>
            </a:r>
            <a:endParaRPr/>
          </a:p>
          <a:p>
            <a:pPr indent="-214312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Char char="•"/>
            </a:pPr>
            <a:r>
              <a:rPr lang="en-US"/>
              <a:t>Note: Always check the pins if you have trouble with a connector. “If it doesn’t go in like butter, it doesn’t go in at all” -- never force a connection! you are likely going to damage the pins.</a:t>
            </a:r>
            <a:endParaRPr/>
          </a:p>
          <a:p>
            <a:pPr indent="-38100" lvl="0" marL="228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850" y="2315950"/>
            <a:ext cx="5035750" cy="3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Internal Components: Motherboard 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838200" y="1610686"/>
            <a:ext cx="10515600" cy="4566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Main circuit board and controls the electrical pathways (</a:t>
            </a:r>
            <a:r>
              <a:rPr lang="en-US" sz="2400">
                <a:solidFill>
                  <a:srgbClr val="0055A4"/>
                </a:solidFill>
              </a:rPr>
              <a:t>buses</a:t>
            </a:r>
            <a:r>
              <a:rPr lang="en-US" sz="2400"/>
              <a:t>) found in a computer.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The buses allow data to travel between the various components of a computer.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sz="2400"/>
              <a:t>Various form factors, e.g. AT, ATX, LPX, BTX, ITX.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584" y="4584700"/>
            <a:ext cx="5943600" cy="22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2017-10-15T21:06:31Z</dcterms:created>
  <dc:creator>Aref Mourtada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